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294" r:id="rId4"/>
    <p:sldId id="296" r:id="rId5"/>
    <p:sldId id="295" r:id="rId6"/>
    <p:sldId id="297" r:id="rId7"/>
    <p:sldId id="298" r:id="rId8"/>
    <p:sldId id="300" r:id="rId9"/>
    <p:sldId id="299" r:id="rId10"/>
    <p:sldId id="301" r:id="rId11"/>
    <p:sldId id="302" r:id="rId12"/>
    <p:sldId id="303" r:id="rId13"/>
    <p:sldId id="312" r:id="rId14"/>
    <p:sldId id="314" r:id="rId15"/>
    <p:sldId id="313" r:id="rId16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1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31" autoAdjust="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950" y="-120"/>
      </p:cViewPr>
      <p:guideLst>
        <p:guide orient="horz" pos="2944"/>
        <p:guide pos="221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18-Mar-19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</a:t>
            </a:r>
            <a:r>
              <a:rPr lang="en-US" b="1" baseline="0" dirty="0" smtClean="0"/>
              <a:t> example in the study program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Engineering management for natural disaster risk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there are 3 mandatory subjects and 3 elective subjects.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Here is presented study program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Catastrophic events management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offered by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Faculty of occupational safety. There are 6 M and 4 E subjects.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Acreditated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study program is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somewhat changed.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Here is SP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Natural disasters security risk management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proposed by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According the </a:t>
            </a:r>
            <a:r>
              <a:rPr lang="en-US" sz="1400" dirty="0" err="1" smtClean="0"/>
              <a:t>informationt</a:t>
            </a:r>
            <a:r>
              <a:rPr lang="en-US" sz="1400" dirty="0" smtClean="0"/>
              <a:t> his </a:t>
            </a:r>
            <a:r>
              <a:rPr lang="en-US" sz="1400" dirty="0" err="1" smtClean="0"/>
              <a:t>studiyprogram</a:t>
            </a:r>
            <a:r>
              <a:rPr lang="en-US" sz="1400" dirty="0" smtClean="0"/>
              <a:t> will start this year.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6620"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Student admission will start at the University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Banja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Luka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presented overview of study programs proposed by institutions involved in this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67818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905000"/>
            <a:ext cx="50292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accent5">
                    <a:lumMod val="75000"/>
                  </a:schemeClr>
                </a:solidFill>
              </a:rPr>
              <a:t>Accreditation of master curricula</a:t>
            </a:r>
            <a:endParaRPr lang="bs-Latn-BA" sz="4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352800" y="35052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4000" y="3657600"/>
            <a:ext cx="5867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Milan Gocić, University of Niš</a:t>
            </a:r>
            <a:endParaRPr kumimoji="0" lang="bs-Latn-B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419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179422" y="5486400"/>
            <a:ext cx="2306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sr-Latn-R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London, 21</a:t>
            </a:r>
            <a:r>
              <a:rPr lang="sr-Latn-RS" sz="1600" baseline="30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sr-Latn-R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March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201</a:t>
            </a:r>
            <a:r>
              <a:rPr lang="sr-Latn-RS" sz="1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9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1143000"/>
          <a:ext cx="8991600" cy="480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4546600"/>
                <a:gridCol w="2997200"/>
              </a:tblGrid>
              <a:tr h="45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Institution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Study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program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Title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/>
                </a:tc>
              </a:tr>
              <a:tr h="59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UNI-GAF</a:t>
                      </a: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ENGINEERING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MANAGEMENT  FOR  NATURAL DISASTERS  RISK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Master engineer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manager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UNI-</a:t>
                      </a:r>
                      <a:r>
                        <a:rPr lang="en-US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FZnR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CATASTROPHIC  EVENTS  MANAGEMENT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Master engineer for protection from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catastrophic events and fire 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KP</a:t>
                      </a:r>
                      <a:r>
                        <a:rPr lang="sr-Latn-R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NATURAL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DISASTERS  SECURITY  RISK MANAGEMENT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Master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security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manager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UPKM</a:t>
                      </a: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NATURAL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DISASTERS  RISK  MANAGEMENT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Master engineer for protection from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catastrophic events and fire 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UNSA-CIS</a:t>
                      </a: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NATURAL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DISASTERS  RISK  MANAGEMENT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Master engineer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manager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UNBL</a:t>
                      </a: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NATURAL 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DISASTERS  RISK  MANAGEMENT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Master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security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manager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TCASU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DISASTER  RISK  MANAGEMENT  AND  FIRE  SAFETY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Engineer protection from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catastrophic events and fire 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UNID</a:t>
                      </a: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NATURAL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DISASTERS  RISK  MANAGEMENT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Master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manager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95397" y="990600"/>
          <a:ext cx="6858002" cy="396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971676"/>
                <a:gridCol w="2057400"/>
                <a:gridCol w="21431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Institution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Subjects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(M+E)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New</a:t>
                      </a:r>
                      <a:r>
                        <a:rPr lang="en-US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subjects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(M+E)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UNI-GAF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3+5 = </a:t>
                      </a: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             </a:t>
                      </a:r>
                      <a:endParaRPr lang="en-US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3+5 = 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UNI-FZnR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6+10 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 </a:t>
                      </a:r>
                      <a:endParaRPr lang="en-US" sz="18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KPA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3+4 =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3+4 = 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UPKM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6+6 = </a:t>
                      </a: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            </a:t>
                      </a:r>
                      <a:endParaRPr lang="en-US" sz="18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6+6 = 12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UNSA-CIS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3+13 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   </a:t>
                      </a:r>
                      <a:endParaRPr lang="en-US" sz="18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3+12 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UNIBL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4+7 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     </a:t>
                      </a:r>
                      <a:endParaRPr lang="en-US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3+7 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VTSU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6+4 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     </a:t>
                      </a:r>
                      <a:endParaRPr lang="en-US" sz="18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3+4 = 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4+7 =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4+7 = 11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SUM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35+56 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91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25+45 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895600" y="5029200"/>
            <a:ext cx="3167470" cy="176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/>
              <a:t>8 study programs </a:t>
            </a:r>
          </a:p>
          <a:p>
            <a:pPr>
              <a:buNone/>
            </a:pPr>
            <a:r>
              <a:rPr lang="en-US" sz="3200" dirty="0" smtClean="0"/>
              <a:t>91 subjects </a:t>
            </a:r>
          </a:p>
          <a:p>
            <a:pPr>
              <a:buNone/>
            </a:pPr>
            <a:r>
              <a:rPr lang="en-US" sz="3200" smtClean="0"/>
              <a:t>70 </a:t>
            </a:r>
            <a:r>
              <a:rPr lang="en-US" sz="3200" dirty="0" smtClean="0"/>
              <a:t>new subjects</a:t>
            </a:r>
            <a:endParaRPr lang="en-US" sz="3200" dirty="0"/>
          </a:p>
        </p:txBody>
      </p:sp>
      <p:pic>
        <p:nvPicPr>
          <p:cNvPr id="6" name="Picture 5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University of Sarajevo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6322" name="Picture 2" descr="http://www.natrisk.ni.ac.rs/images/news/prva_generac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371600"/>
            <a:ext cx="8004801" cy="4205288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600" y="5791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Decision: 11-05-38-21312-1/18, 24</a:t>
            </a:r>
            <a:r>
              <a:rPr kumimoji="0" lang="bs-Latn-BA" sz="2400" b="0" i="0" u="none" strike="noStrike" kern="1200" cap="none" spc="0" normalizeH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 May 2018</a:t>
            </a: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University of Banja Luka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5791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Decision: 07.050/612-145-55/17, 23 August</a:t>
            </a:r>
            <a:r>
              <a:rPr kumimoji="0" lang="bs-Latn-BA" sz="2400" b="0" i="0" u="none" strike="noStrike" kern="1200" cap="none" spc="0" normalizeH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 2018</a:t>
            </a: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https://fbn.unibl.org/wp-content/uploads/2018/12/DSCN0329-min-1500x1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002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s://fbn.unibl.org/wp-content/uploads/2018/12/DSCN0326-min-1500x11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048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TCASU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5791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Decision: </a:t>
            </a: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March</a:t>
            </a:r>
            <a:r>
              <a:rPr kumimoji="0" lang="bs-Latn-BA" sz="2400" b="0" i="0" u="none" strike="noStrike" kern="1200" cap="none" spc="0" normalizeH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 2019</a:t>
            </a: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1" descr="20190311_1257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8551936" cy="1905000"/>
          </a:xfrm>
          <a:prstGeom prst="rect">
            <a:avLst/>
          </a:prstGeom>
          <a:noFill/>
        </p:spPr>
      </p:pic>
      <p:pic>
        <p:nvPicPr>
          <p:cNvPr id="3073" name="Picture 3" descr="20190311_1249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276600"/>
            <a:ext cx="3467100" cy="2600325"/>
          </a:xfrm>
          <a:prstGeom prst="rect">
            <a:avLst/>
          </a:prstGeom>
          <a:noFill/>
        </p:spPr>
      </p:pic>
      <p:pic>
        <p:nvPicPr>
          <p:cNvPr id="15" name="Picture 14" descr="E:\PROJEKTI\PROJEKAT NATRISK\PROMOCIJA UPISA\SLIKE\20190311_1256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248025"/>
            <a:ext cx="52292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Other HEIs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8956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?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76200" y="762000"/>
            <a:ext cx="9220200" cy="32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r-Latn-RS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Faculty of Civil Engineering and Architecture (GAF)</a:t>
            </a:r>
            <a:r>
              <a:rPr lang="sr-Latn-RS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–MAS–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Engineering management for natural disaster risk</a:t>
            </a:r>
            <a:endParaRPr lang="bs-Latn-BA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143000"/>
          <a:ext cx="9159501" cy="5604727"/>
        </p:xfrm>
        <a:graphic>
          <a:graphicData uri="http://schemas.openxmlformats.org/drawingml/2006/table">
            <a:tbl>
              <a:tblPr/>
              <a:tblGrid>
                <a:gridCol w="533400"/>
                <a:gridCol w="685800"/>
                <a:gridCol w="6172200"/>
                <a:gridCol w="1066800"/>
                <a:gridCol w="701301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R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r>
                        <a:rPr lang="sr-Cyrl-C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R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Code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R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Subjects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R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Hours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R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sr-Cyrl-C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sr-Cyrl-C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r-Latn-RS" sz="17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ECTS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</a:tr>
              <a:tr h="27166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FIRST SEMESTER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Integrated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natural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 risk management  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Building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resilience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 natural disasters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Protection and rescue system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1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2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3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Seismic risk management 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Risk management in geotechnical engineering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Drought and flood risk management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Sustainable development of settlements and natural disaster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Application of geographic information systems (GIS) in risk</a:t>
                      </a:r>
                      <a:r>
                        <a:rPr lang="sr-Latn-RS" sz="17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management 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6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SECOND SEMESTER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Research work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0+0+20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Practice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Master thesis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88900" y="609600"/>
            <a:ext cx="9055100" cy="328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Faculty of Occupational Safety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FZnR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MAS –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Catastrophic events management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" y="914400"/>
          <a:ext cx="8991600" cy="5958840"/>
        </p:xfrm>
        <a:graphic>
          <a:graphicData uri="http://schemas.openxmlformats.org/drawingml/2006/table">
            <a:tbl>
              <a:tblPr/>
              <a:tblGrid>
                <a:gridCol w="826803"/>
                <a:gridCol w="842199"/>
                <a:gridCol w="5007006"/>
                <a:gridCol w="1283220"/>
                <a:gridCol w="1032372"/>
              </a:tblGrid>
              <a:tr h="186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r>
                        <a:rPr lang="sr-Cyrl-C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Code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Subjects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0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Hours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Latn-RS" sz="10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sr-Cyrl-C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sr-Cyrl-C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ECTS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</a:tr>
              <a:tr h="15240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FIRST SEMESTER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Emergency Management Systems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Fire dynamics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theory of human error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Risk and recovery of the accident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1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2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Project Management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Decision making theory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Psychology </a:t>
                      </a: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of groups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Public 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relations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English language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SECOND SEMESTER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Civil protection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Tactics of intervention and rescue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3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4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System engineering 	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Human resource </a:t>
                      </a: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management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Information communication networks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Fire expertise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Health protection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Practice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Master thesis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814509"/>
            <a:ext cx="9144000" cy="40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Academy of </a:t>
            </a:r>
            <a:r>
              <a:rPr lang="en-US" sz="155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criminalistics</a:t>
            </a:r>
            <a:r>
              <a:rPr lang="en-U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and police studies (KPA)</a:t>
            </a:r>
            <a:r>
              <a:rPr lang="sr-Latn-R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en-U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MAS–Natural disasters security risk management</a:t>
            </a:r>
            <a:endParaRPr lang="bs-Latn-BA" sz="155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3" y="1219200"/>
          <a:ext cx="8991597" cy="5250825"/>
        </p:xfrm>
        <a:graphic>
          <a:graphicData uri="http://schemas.openxmlformats.org/drawingml/2006/table">
            <a:tbl>
              <a:tblPr/>
              <a:tblGrid>
                <a:gridCol w="826802"/>
                <a:gridCol w="842197"/>
                <a:gridCol w="5007006"/>
                <a:gridCol w="1283220"/>
                <a:gridCol w="1032372"/>
              </a:tblGrid>
              <a:tr h="695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r>
                        <a:rPr lang="sr-Cyrl-C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Code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Subjects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Hours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sr-Cyrl-CS" sz="16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6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sr-Cyrl-CS" sz="16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6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ECTS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</a:tr>
              <a:tr h="32809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FIRST SEMESTER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Methodology of research of security phenomena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Risk management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3+1+0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3+1+0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1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2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Protection and rescue system in natural disasters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Modeling and simulation of security risks from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Information and communication support to the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disasters security risks management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Right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 emergency situations caused by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isasters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SECOND SEMESTER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Research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work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0+0+20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Master thesis</a:t>
                      </a: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66" marR="65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09600"/>
            <a:ext cx="9144000" cy="4046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University of </a:t>
            </a:r>
            <a:r>
              <a:rPr lang="en-US" sz="155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Pristina</a:t>
            </a:r>
            <a:r>
              <a:rPr lang="en-U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settled in </a:t>
            </a:r>
            <a:r>
              <a:rPr lang="en-US" sz="155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Kosovska</a:t>
            </a:r>
            <a:r>
              <a:rPr lang="en-U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155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Mitrovica</a:t>
            </a:r>
            <a:r>
              <a:rPr lang="en-U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(UPKM)</a:t>
            </a:r>
            <a:r>
              <a:rPr lang="sr-Latn-R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–MAS - </a:t>
            </a:r>
            <a:r>
              <a:rPr lang="sr-Cyrl-CS" sz="15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Natural disaster risk management</a:t>
            </a:r>
            <a:endParaRPr lang="bs-Latn-BA" sz="155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914400"/>
          <a:ext cx="9067801" cy="5892081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19800"/>
                <a:gridCol w="990600"/>
                <a:gridCol w="838201"/>
              </a:tblGrid>
              <a:tr h="379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r>
                        <a:rPr lang="sr-Cyrl-C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Code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Subjects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Hours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Latn-RS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sr-Cyrl-C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sr-Cyrl-C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ECTS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</a:tr>
              <a:tr h="23554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FIRST SEMESTER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 risk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assessment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Transportation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systems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disasters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3+3+0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Institutional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framework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NDRM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2+1+0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1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2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3+3+0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Monitoring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prevention, recording and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estimation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 natural disasters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Information technologies in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 risk management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 with participation of chemical agents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Urban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design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 mitigation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SECOND SEMESTER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 risk management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Power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supply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post disaster period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3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Post disaster measures in waste, water and sewer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management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Water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resources management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atural disaster situations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Internship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Master thesis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585909"/>
            <a:ext cx="9144000" cy="40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University of Sarajevo (UNSA - CIS) </a:t>
            </a:r>
            <a:r>
              <a:rPr lang="sr-Latn-RS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MAS - </a:t>
            </a:r>
            <a:r>
              <a:rPr lang="sr-Cyrl-CS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Natural disaster risk management</a:t>
            </a:r>
            <a:endParaRPr lang="bs-Latn-BA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" y="990600"/>
          <a:ext cx="8991600" cy="5485678"/>
        </p:xfrm>
        <a:graphic>
          <a:graphicData uri="http://schemas.openxmlformats.org/drawingml/2006/table">
            <a:tbl>
              <a:tblPr/>
              <a:tblGrid>
                <a:gridCol w="374650"/>
                <a:gridCol w="374650"/>
                <a:gridCol w="6668770"/>
                <a:gridCol w="899160"/>
                <a:gridCol w="67437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r>
                        <a:rPr lang="sr-Cyrl-C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Code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Subjects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Hours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sr-Cyrl-C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sr-Cyrl-C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sr-Latn-RS" sz="1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ECTS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</a:tr>
              <a:tr h="18337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FIRST SEMESTER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3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</a:t>
                      </a:r>
                      <a:r>
                        <a:rPr lang="en-US" sz="14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disasters and catastrophes </a:t>
                      </a:r>
                      <a:r>
                        <a:rPr lang="en-US" sz="14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145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Risk management from  natural disasters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Spatial planning in the function of reducing the risk of disasters 	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1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2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3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7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Protection and rescue system in natural disasters 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Water - environmental problems in case of natural disasters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Water protection and sustainable development 	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In-situ testing and monitoring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Evaluation and  reinforcement of structures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Earthquakes and  numerical modeling of structures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9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Rehabilitation of objects of cultural and historical heritage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6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Durability of material as a preventive measure 	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Cartography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Topographic / cartographic models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Spatial databases and IPPs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Remote surveys 	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Information and communication technologies for</a:t>
                      </a:r>
                      <a:r>
                        <a:rPr lang="en-US" sz="14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risk management</a:t>
                      </a:r>
                      <a:r>
                        <a:rPr lang="en-US" sz="145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</a:t>
                      </a:r>
                      <a:r>
                        <a:rPr lang="en-US" sz="14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 natural disasters </a:t>
                      </a:r>
                      <a:endParaRPr lang="en-US" sz="145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SECOND SEMESTER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2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Research </a:t>
                      </a:r>
                      <a:r>
                        <a:rPr lang="en-US" sz="14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the field of master work </a:t>
                      </a:r>
                      <a:r>
                        <a:rPr lang="en-US" sz="14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0+20+0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5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Master thesis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50" dirty="0"/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909" marR="4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" y="990600"/>
          <a:ext cx="9144002" cy="5838810"/>
        </p:xfrm>
        <a:graphic>
          <a:graphicData uri="http://schemas.openxmlformats.org/drawingml/2006/table">
            <a:tbl>
              <a:tblPr/>
              <a:tblGrid>
                <a:gridCol w="840818"/>
                <a:gridCol w="759383"/>
                <a:gridCol w="97090"/>
                <a:gridCol w="5694110"/>
                <a:gridCol w="990600"/>
                <a:gridCol w="762001"/>
              </a:tblGrid>
              <a:tr h="448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r>
                        <a:rPr lang="sr-Cyrl-C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Code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Subjects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Hours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sr-Cyrl-C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sr-Cyrl-C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ECTS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</a:tr>
              <a:tr h="20028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FIRST SEMESTER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Methodology of scientific research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3+1+0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 risk management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3+1+0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 and catastrophes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3+1+0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Protection and rescue system in natural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3+1+0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1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2+1+0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2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2+1+0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Protection of critical infrastructure in natural disasters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Prevention and suppression of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crime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in conditions of natural disasters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Law regarding emergency situations caused by natural disasters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Legal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framework for risk management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Information and communication technologies in support of risk management from natural disasters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Crisis management and communication in natural disasters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Environmental safety and natural disaster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Competence and role of the police in natural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8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SECOND SEMESTER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Research 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work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Master thesis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755" marR="4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0" name="Picture 9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609600"/>
            <a:ext cx="8915400" cy="38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University of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Banja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Luka (UBL) </a:t>
            </a:r>
            <a:r>
              <a:rPr lang="sr-Latn-RS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MAS - Natural Disaster Risk Management </a:t>
            </a:r>
            <a:endParaRPr lang="bs-Latn-BA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76200" y="762000"/>
            <a:ext cx="9372600" cy="32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Technical College of Applied Sciences </a:t>
            </a:r>
            <a:r>
              <a:rPr lang="en-US" sz="145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Urosevac-Leposavic</a:t>
            </a:r>
            <a:r>
              <a:rPr lang="en-US" sz="14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(TCASU)</a:t>
            </a:r>
            <a:r>
              <a:rPr lang="sr-Latn-RS" sz="14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</a:t>
            </a:r>
            <a:r>
              <a:rPr lang="en-US" sz="145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Disaster Risk Management and Fire Safety</a:t>
            </a:r>
            <a:endParaRPr lang="bs-Latn-BA" sz="145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142769"/>
          <a:ext cx="8839200" cy="5632935"/>
        </p:xfrm>
        <a:graphic>
          <a:graphicData uri="http://schemas.openxmlformats.org/drawingml/2006/table">
            <a:tbl>
              <a:tblPr/>
              <a:tblGrid>
                <a:gridCol w="662291"/>
                <a:gridCol w="515116"/>
                <a:gridCol w="6034218"/>
                <a:gridCol w="818107"/>
                <a:gridCol w="809468"/>
              </a:tblGrid>
              <a:tr h="50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r>
                        <a:rPr lang="sr-Cyrl-C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Code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Subjects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Hours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sr-Cyrl-C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sr-Cyrl-C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r-Latn-R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ECTS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</a:tr>
              <a:tr h="23360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FIRST SEMESTER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English language – higher course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Research methods and scientific communications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disasters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Fire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dynamics 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and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expertise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1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Risks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management legal frameworks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Information and communication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technologies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risk management 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SECOND SEMESTER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extinguishers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and equipment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3+3+0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Protection and rescue </a:t>
                      </a:r>
                      <a:endParaRPr lang="en-US" sz="1800" strike="sngStrik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3+3+0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2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3+3+0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Management and development of human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resources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Sustainable development and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environmental</a:t>
                      </a:r>
                      <a:r>
                        <a:rPr lang="en-US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protection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Professional practice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Specialist Thesis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745" marR="59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85800"/>
            <a:ext cx="9144000" cy="3284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University of Defense in Belgrade – Military academy (UNID)-</a:t>
            </a:r>
            <a:r>
              <a:rPr lang="sr-Latn-RS" sz="1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MAS–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Natural Disaster Risk Management </a:t>
            </a:r>
            <a:endParaRPr lang="bs-Latn-BA" sz="1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990600"/>
          <a:ext cx="9145826" cy="586486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5945427"/>
                <a:gridCol w="990600"/>
                <a:gridCol w="838199"/>
              </a:tblGrid>
              <a:tr h="455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r>
                        <a:rPr lang="sr-Cyrl-C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Code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Subjects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Hours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sr-Cyrl-C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sr-Cyrl-C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ECTS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9283"/>
                    </a:solidFill>
                  </a:tcPr>
                </a:tc>
              </a:tr>
              <a:tr h="20774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FIRST SEMESTER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2+3+0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disasters risk management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3+2+0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Protection and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rescue system 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 situations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2+3+2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1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2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Operational  research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Models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support to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decision-making process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natural disasters 	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Organization of state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administration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emergency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situations 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985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Application of GIS in risk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assessment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Situations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SECOND SEMESTER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Methodology of scientific research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the field of security and defense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2+2+0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Elective subject 3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2+3+0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Operations for support to civilian authorities in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 Disaster Situations 	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Security Management in Natural Disaster Situations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Assanation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field and radiological, chemical and biological technologies 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Study research work on the basis of master work 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0+0+8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Master thesis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627" marR="52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1758</Words>
  <Application>Microsoft Office PowerPoint</Application>
  <PresentationFormat>On-screen Show (4:3)</PresentationFormat>
  <Paragraphs>600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Development of master curricula for natural disasters risk management in Western Balkan countries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University of Sarajevo</vt:lpstr>
      <vt:lpstr>University of Banja Luka</vt:lpstr>
      <vt:lpstr>TCASU</vt:lpstr>
      <vt:lpstr>Other HEIs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352</cp:revision>
  <dcterms:created xsi:type="dcterms:W3CDTF">2006-08-16T00:00:00Z</dcterms:created>
  <dcterms:modified xsi:type="dcterms:W3CDTF">2019-03-17T23:36:08Z</dcterms:modified>
</cp:coreProperties>
</file>